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63" r:id="rId3"/>
    <p:sldId id="264" r:id="rId4"/>
    <p:sldId id="265" r:id="rId5"/>
    <p:sldId id="274" r:id="rId6"/>
    <p:sldId id="273" r:id="rId7"/>
    <p:sldId id="276" r:id="rId8"/>
    <p:sldId id="258" r:id="rId9"/>
    <p:sldId id="282" r:id="rId10"/>
    <p:sldId id="275" r:id="rId11"/>
    <p:sldId id="277" r:id="rId12"/>
    <p:sldId id="266" r:id="rId13"/>
    <p:sldId id="294" r:id="rId14"/>
    <p:sldId id="267" r:id="rId15"/>
    <p:sldId id="295" r:id="rId16"/>
    <p:sldId id="268" r:id="rId17"/>
    <p:sldId id="296" r:id="rId18"/>
    <p:sldId id="278" r:id="rId19"/>
    <p:sldId id="279" r:id="rId20"/>
    <p:sldId id="270" r:id="rId21"/>
    <p:sldId id="297" r:id="rId22"/>
    <p:sldId id="272" r:id="rId23"/>
    <p:sldId id="280" r:id="rId24"/>
    <p:sldId id="283" r:id="rId25"/>
    <p:sldId id="284" r:id="rId26"/>
    <p:sldId id="285" r:id="rId27"/>
    <p:sldId id="286" r:id="rId28"/>
    <p:sldId id="287" r:id="rId29"/>
    <p:sldId id="288" r:id="rId30"/>
    <p:sldId id="290" r:id="rId31"/>
    <p:sldId id="291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1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22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81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44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34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4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254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3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326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9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38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26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D5F46-78AF-5343-84B9-D5630266D77A}" type="datetimeFigureOut">
              <a:rPr lang="en-US" smtClean="0"/>
              <a:t>6/20/20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C0B4F-7FC6-F149-9870-D3F3714DF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9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0.tiff"/><Relationship Id="rId7" Type="http://schemas.openxmlformats.org/officeDocument/2006/relationships/image" Target="../media/image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C121-6705-1F44-A110-34073B031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8: Midterm</a:t>
            </a:r>
          </a:p>
        </p:txBody>
      </p:sp>
    </p:spTree>
    <p:extLst>
      <p:ext uri="{BB962C8B-B14F-4D97-AF65-F5344CB8AC3E}">
        <p14:creationId xmlns:p14="http://schemas.microsoft.com/office/powerpoint/2010/main" val="983105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938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286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09" y="4253753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4868" y="4273364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3802" y="4275766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94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913" y="4218566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649" y="4217820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5858" y="4207188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04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</a:t>
            </a:r>
            <a:r>
              <a:rPr lang="en-US"/>
              <a:t>of 4 </a:t>
            </a:r>
            <a:r>
              <a:rPr lang="en-US" dirty="0"/>
              <a:t>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75737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914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/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4235382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>
                <a:solidFill>
                  <a:srgbClr val="FF0000"/>
                </a:solidFill>
              </a:rPr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3859485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581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00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Definition of Stationarity (All 3 Conditions)</a:t>
            </a:r>
          </a:p>
          <a:p>
            <a:r>
              <a:rPr lang="en-US" dirty="0"/>
              <a:t>Definition of Covariance / Correlation (Unit 1)</a:t>
            </a:r>
          </a:p>
          <a:p>
            <a:r>
              <a:rPr lang="en-US" dirty="0"/>
              <a:t>Spectral Density</a:t>
            </a:r>
          </a:p>
          <a:p>
            <a:r>
              <a:rPr lang="en-US" dirty="0"/>
              <a:t>Frequency / Period</a:t>
            </a:r>
          </a:p>
          <a:p>
            <a:r>
              <a:rPr lang="en-US" dirty="0"/>
              <a:t>Nyquist Frequency</a:t>
            </a:r>
          </a:p>
          <a:p>
            <a:r>
              <a:rPr lang="en-US" dirty="0"/>
              <a:t>Moving Average Filters</a:t>
            </a:r>
          </a:p>
          <a:p>
            <a:r>
              <a:rPr lang="en-US" dirty="0"/>
              <a:t>Difference Filters</a:t>
            </a:r>
          </a:p>
          <a:p>
            <a:r>
              <a:rPr lang="en-US" dirty="0"/>
              <a:t>High / Low Pass Filters</a:t>
            </a:r>
          </a:p>
          <a:p>
            <a:r>
              <a:rPr lang="en-US" dirty="0"/>
              <a:t>Butterworth Filters</a:t>
            </a:r>
          </a:p>
          <a:p>
            <a:r>
              <a:rPr lang="en-US" dirty="0"/>
              <a:t>AR(1), AR(2), AR(p) models 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Realizations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827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Forecasts to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826675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106325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</p:spTree>
    <p:extLst>
      <p:ext uri="{BB962C8B-B14F-4D97-AF65-F5344CB8AC3E}">
        <p14:creationId xmlns:p14="http://schemas.microsoft.com/office/powerpoint/2010/main" val="2080366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742038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723014" y="4149173"/>
            <a:ext cx="1318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686422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2FEF-3F4C-7B42-B54B-96B76CA9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6FCF-C1AD-9046-AB2F-A84DC510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stationary and invertible ARMA models can be written as an infinite order AR process.  </a:t>
            </a:r>
          </a:p>
          <a:p>
            <a:endParaRPr lang="en-US" dirty="0"/>
          </a:p>
          <a:p>
            <a:r>
              <a:rPr lang="en-US" dirty="0"/>
              <a:t>A model that is invertible must also be stationary.  </a:t>
            </a:r>
          </a:p>
          <a:p>
            <a:endParaRPr lang="en-US" dirty="0"/>
          </a:p>
          <a:p>
            <a:r>
              <a:rPr lang="en-US" dirty="0"/>
              <a:t>There are many invertible models that have the same </a:t>
            </a:r>
            <a:r>
              <a:rPr lang="en-US" dirty="0" err="1"/>
              <a:t>acf</a:t>
            </a:r>
            <a:r>
              <a:rPr lang="en-US" dirty="0"/>
              <a:t> (correlation structure).  </a:t>
            </a:r>
          </a:p>
          <a:p>
            <a:endParaRPr lang="en-US" dirty="0"/>
          </a:p>
          <a:p>
            <a:r>
              <a:rPr lang="en-US" dirty="0"/>
              <a:t>Imposing invertibility ensures that present events are associated with the past in a sensible manner.  </a:t>
            </a:r>
          </a:p>
        </p:txBody>
      </p:sp>
    </p:spTree>
    <p:extLst>
      <p:ext uri="{BB962C8B-B14F-4D97-AF65-F5344CB8AC3E}">
        <p14:creationId xmlns:p14="http://schemas.microsoft.com/office/powerpoint/2010/main" val="3884243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116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09" y="4253753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4868" y="4273364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3802" y="4275766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84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64270-4BD1-8442-BE30-0CA22441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90" y="365126"/>
            <a:ext cx="8835736" cy="1325563"/>
          </a:xfrm>
        </p:spPr>
        <p:txBody>
          <a:bodyPr/>
          <a:lstStyle/>
          <a:p>
            <a:r>
              <a:rPr lang="en-US" dirty="0"/>
              <a:t>Match the Realization to the ACF or Spectral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6379E-CDE2-FD4B-8332-F82385BFA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0" y="1886688"/>
            <a:ext cx="2208934" cy="1340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96CA7-0AE1-AA44-B0AE-38CF5F12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24" y="1886688"/>
            <a:ext cx="2208934" cy="134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88F42-EFB1-D748-BA76-34C2BB8AB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58" y="1886688"/>
            <a:ext cx="2208934" cy="1340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CADD39-89A4-584E-A239-34D85D7CA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792" y="1886688"/>
            <a:ext cx="2208934" cy="13404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A0E92-13E0-AD4F-806B-E1E11AD4D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913" y="4218566"/>
            <a:ext cx="2054295" cy="1246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F2E10D-B4AD-6B47-A308-F84893C7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699" y="4207934"/>
            <a:ext cx="2054295" cy="12465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0AD7C1-CAB5-374D-AB13-04170F779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649" y="4217820"/>
            <a:ext cx="2073045" cy="1257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B38976-5842-B940-861B-47D4DDB98A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5858" y="4207188"/>
            <a:ext cx="2073045" cy="12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372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56027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3B0-D34D-A64E-8F20-3E6EAEBF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612530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Set of 3 Realization Provides the Most Evidence that the data came from a stationary process?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9CD65-7752-B048-AE6F-0E1D91F6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6" y="2176721"/>
            <a:ext cx="3340691" cy="4535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8C6407-A18B-274E-A07C-1445EDD6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04" y="2176721"/>
            <a:ext cx="3351324" cy="4550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6FF694-93FE-934D-9C28-D717894D4E18}"/>
              </a:ext>
            </a:extLst>
          </p:cNvPr>
          <p:cNvSpPr txBox="1"/>
          <p:nvPr/>
        </p:nvSpPr>
        <p:spPr>
          <a:xfrm>
            <a:off x="2179674" y="2052084"/>
            <a:ext cx="49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1D7B5-1095-C248-BB46-AB0D46F35DB6}"/>
              </a:ext>
            </a:extLst>
          </p:cNvPr>
          <p:cNvSpPr txBox="1"/>
          <p:nvPr/>
        </p:nvSpPr>
        <p:spPr>
          <a:xfrm>
            <a:off x="6628366" y="2052084"/>
            <a:ext cx="27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7834363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/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20176208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1E22-A8D8-A242-A60F-F43B7BB0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Criterion Favors Small Models (Models With Less Parameters)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1C28-334B-D74A-885F-CB2AB76F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AIC</a:t>
            </a:r>
          </a:p>
          <a:p>
            <a:r>
              <a:rPr lang="en-US" dirty="0"/>
              <a:t>AICC</a:t>
            </a:r>
          </a:p>
          <a:p>
            <a:r>
              <a:rPr lang="en-US" dirty="0">
                <a:solidFill>
                  <a:srgbClr val="FF0000"/>
                </a:solidFill>
              </a:rPr>
              <a:t>BIC</a:t>
            </a:r>
          </a:p>
        </p:txBody>
      </p:sp>
    </p:spTree>
    <p:extLst>
      <p:ext uri="{BB962C8B-B14F-4D97-AF65-F5344CB8AC3E}">
        <p14:creationId xmlns:p14="http://schemas.microsoft.com/office/powerpoint/2010/main" val="178898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Moving Average Models (ACF, Spec Den, GLP)</a:t>
            </a:r>
          </a:p>
          <a:p>
            <a:r>
              <a:rPr lang="en-US" dirty="0"/>
              <a:t>Invertibility </a:t>
            </a:r>
          </a:p>
          <a:p>
            <a:r>
              <a:rPr lang="en-US" dirty="0"/>
              <a:t>ARMA(</a:t>
            </a:r>
            <a:r>
              <a:rPr lang="en-US" dirty="0" err="1"/>
              <a:t>p,q</a:t>
            </a:r>
            <a:r>
              <a:rPr lang="en-US" dirty="0"/>
              <a:t>) models</a:t>
            </a:r>
          </a:p>
          <a:p>
            <a:pPr lvl="1"/>
            <a:r>
              <a:rPr lang="en-US" dirty="0"/>
              <a:t>ACF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/>
              <a:t>GLP</a:t>
            </a:r>
          </a:p>
          <a:p>
            <a:r>
              <a:rPr lang="en-US" dirty="0"/>
              <a:t>GLP form / Psi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6918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826675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106325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</a:t>
            </a:r>
          </a:p>
        </p:txBody>
      </p:sp>
    </p:spTree>
    <p:extLst>
      <p:ext uri="{BB962C8B-B14F-4D97-AF65-F5344CB8AC3E}">
        <p14:creationId xmlns:p14="http://schemas.microsoft.com/office/powerpoint/2010/main" val="542705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B909-2829-C44E-885D-D9F839B4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difference between Burg and ML estimation?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EB041-DF99-C742-9D33-CD270DA26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6" y="2047950"/>
            <a:ext cx="2285005" cy="1928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F3D9D2-737B-1743-A999-481249B5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261" y="2047950"/>
            <a:ext cx="2285005" cy="192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9258F-C391-2245-B794-0DC0ECAA6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270" y="2047950"/>
            <a:ext cx="2184729" cy="1843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9563FB-F6B5-8B43-883A-38EED30B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542" y="2047950"/>
            <a:ext cx="2184728" cy="184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EC7960-5F29-7249-964A-D29401DE17D9}"/>
              </a:ext>
            </a:extLst>
          </p:cNvPr>
          <p:cNvSpPr txBox="1"/>
          <p:nvPr/>
        </p:nvSpPr>
        <p:spPr>
          <a:xfrm>
            <a:off x="3237613" y="4742038"/>
            <a:ext cx="26687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Airline Model</a:t>
            </a:r>
          </a:p>
          <a:p>
            <a:pPr marL="342900" indent="-342900">
              <a:buAutoNum type="alphaUcPeriod"/>
            </a:pPr>
            <a:r>
              <a:rPr lang="el-GR" dirty="0"/>
              <a:t>φ(Β)</a:t>
            </a:r>
            <a:r>
              <a:rPr lang="en-US" dirty="0"/>
              <a:t>(1-B)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  <a:endParaRPr lang="el-GR" dirty="0"/>
          </a:p>
          <a:p>
            <a:pPr marL="342900" indent="-342900">
              <a:buAutoNum type="alphaUcPeriod"/>
            </a:pPr>
            <a:r>
              <a:rPr lang="el-GR" dirty="0"/>
              <a:t>Α</a:t>
            </a:r>
            <a:r>
              <a:rPr lang="en-US" dirty="0"/>
              <a:t>R</a:t>
            </a:r>
            <a:r>
              <a:rPr lang="el-GR" dirty="0"/>
              <a:t>(2) </a:t>
            </a:r>
            <a:r>
              <a:rPr lang="en-US" dirty="0"/>
              <a:t>Complex Roots</a:t>
            </a:r>
          </a:p>
          <a:p>
            <a:pPr marL="342900" indent="-342900">
              <a:buAutoNum type="alphaUcPeriod"/>
            </a:pPr>
            <a:r>
              <a:rPr lang="en-US" dirty="0"/>
              <a:t>AR(2) Real Roots</a:t>
            </a:r>
          </a:p>
          <a:p>
            <a:pPr marL="342900" indent="-342900">
              <a:buFontTx/>
              <a:buAutoNum type="alphaUcPeriod"/>
            </a:pPr>
            <a:r>
              <a:rPr lang="el-GR" dirty="0"/>
              <a:t>φ(Β)</a:t>
            </a:r>
            <a:r>
              <a:rPr lang="en-US" dirty="0"/>
              <a:t>(1-B</a:t>
            </a:r>
            <a:r>
              <a:rPr lang="en-US" baseline="30000" dirty="0"/>
              <a:t>s</a:t>
            </a:r>
            <a:r>
              <a:rPr lang="en-US" dirty="0"/>
              <a:t>)</a:t>
            </a:r>
            <a:r>
              <a:rPr lang="en-US" dirty="0" err="1"/>
              <a:t>Xt</a:t>
            </a:r>
            <a:r>
              <a:rPr lang="el-GR" dirty="0"/>
              <a:t> = θ(Β)</a:t>
            </a:r>
            <a:r>
              <a:rPr lang="en-US" dirty="0"/>
              <a:t>at</a:t>
            </a:r>
          </a:p>
          <a:p>
            <a:pPr marL="342900" indent="-342900">
              <a:buAutoNum type="alphaUcPeriod"/>
            </a:pPr>
            <a:endParaRPr lang="en-US" dirty="0"/>
          </a:p>
          <a:p>
            <a:pPr marL="342900" indent="-342900">
              <a:buAutoNum type="alphaUcPeriod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BA287-6CD3-A841-861C-077737BC221C}"/>
              </a:ext>
            </a:extLst>
          </p:cNvPr>
          <p:cNvSpPr txBox="1"/>
          <p:nvPr/>
        </p:nvSpPr>
        <p:spPr>
          <a:xfrm>
            <a:off x="723014" y="4149173"/>
            <a:ext cx="1318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1E557-FEDE-6F46-9D03-E56F08D9D9C9}"/>
              </a:ext>
            </a:extLst>
          </p:cNvPr>
          <p:cNvSpPr txBox="1"/>
          <p:nvPr/>
        </p:nvSpPr>
        <p:spPr>
          <a:xfrm>
            <a:off x="323761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B402B3-0958-2345-BAF9-FE145B38A038}"/>
              </a:ext>
            </a:extLst>
          </p:cNvPr>
          <p:cNvSpPr txBox="1"/>
          <p:nvPr/>
        </p:nvSpPr>
        <p:spPr>
          <a:xfrm>
            <a:off x="5745126" y="4149173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A2828-4048-6C46-8904-FA82D880A5B7}"/>
              </a:ext>
            </a:extLst>
          </p:cNvPr>
          <p:cNvSpPr txBox="1"/>
          <p:nvPr/>
        </p:nvSpPr>
        <p:spPr>
          <a:xfrm>
            <a:off x="7919483" y="4174642"/>
            <a:ext cx="70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412793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D977-67E9-E445-BB89-6CCD1310F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 </a:t>
            </a:r>
            <a:br>
              <a:rPr lang="en-US" dirty="0"/>
            </a:br>
            <a:r>
              <a:rPr lang="en-US" dirty="0"/>
              <a:t>(Not Comprehensive)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297E-8C87-2448-BF89-995A78C0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0276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ARIMA Models</a:t>
            </a:r>
          </a:p>
          <a:p>
            <a:pPr lvl="1"/>
            <a:r>
              <a:rPr lang="en-US" dirty="0"/>
              <a:t>(1-B)</a:t>
            </a:r>
            <a:r>
              <a:rPr lang="en-US" baseline="30000" dirty="0"/>
              <a:t>d</a:t>
            </a:r>
          </a:p>
          <a:p>
            <a:pPr lvl="1"/>
            <a:r>
              <a:rPr lang="en-US" dirty="0"/>
              <a:t>Seasonal (1 – </a:t>
            </a:r>
            <a:r>
              <a:rPr lang="en-US" dirty="0" err="1"/>
              <a:t>B</a:t>
            </a:r>
            <a:r>
              <a:rPr lang="en-US" baseline="30000" dirty="0" err="1"/>
              <a:t>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Airline Models</a:t>
            </a:r>
          </a:p>
          <a:p>
            <a:pPr lvl="1"/>
            <a:r>
              <a:rPr lang="en-US" dirty="0"/>
              <a:t>ACFs</a:t>
            </a:r>
          </a:p>
          <a:p>
            <a:pPr lvl="1"/>
            <a:r>
              <a:rPr lang="en-US" dirty="0"/>
              <a:t>Spectral Density</a:t>
            </a:r>
          </a:p>
          <a:p>
            <a:pPr lvl="1"/>
            <a:r>
              <a:rPr lang="en-US" dirty="0" err="1"/>
              <a:t>artrans.wge</a:t>
            </a:r>
            <a:endParaRPr lang="en-US" dirty="0"/>
          </a:p>
          <a:p>
            <a:pPr lvl="1"/>
            <a:r>
              <a:rPr lang="en-US" dirty="0" err="1"/>
              <a:t>factor.tables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Forecasting</a:t>
            </a:r>
          </a:p>
          <a:p>
            <a:pPr lvl="1"/>
            <a:r>
              <a:rPr lang="en-US" dirty="0"/>
              <a:t>Behavior with AR(p) / ARMA(</a:t>
            </a:r>
            <a:r>
              <a:rPr lang="en-US" dirty="0" err="1"/>
              <a:t>p,q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Behavior with (1-B) models</a:t>
            </a:r>
          </a:p>
          <a:p>
            <a:pPr lvl="1"/>
            <a:r>
              <a:rPr lang="en-US" dirty="0"/>
              <a:t>Behavior with seasonal models</a:t>
            </a:r>
          </a:p>
          <a:p>
            <a:pPr lvl="1"/>
            <a:r>
              <a:rPr lang="en-US" dirty="0"/>
              <a:t>Behavior with airline models: (1-B)(1-B</a:t>
            </a:r>
            <a:r>
              <a:rPr lang="en-US" baseline="30000" dirty="0"/>
              <a:t>12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calculating forecasts “by hand”</a:t>
            </a:r>
          </a:p>
          <a:p>
            <a:pPr lvl="1"/>
            <a:r>
              <a:rPr lang="en-US" dirty="0"/>
              <a:t>ASE</a:t>
            </a:r>
          </a:p>
          <a:p>
            <a:pPr lvl="1"/>
            <a:r>
              <a:rPr lang="en-US" dirty="0"/>
              <a:t>Probability Limits  (Psi weights)</a:t>
            </a:r>
          </a:p>
          <a:p>
            <a:pPr lvl="1"/>
            <a:r>
              <a:rPr lang="en-US" dirty="0"/>
              <a:t>Signal Plus Noise</a:t>
            </a:r>
          </a:p>
          <a:p>
            <a:pPr lvl="2"/>
            <a:r>
              <a:rPr lang="en-US" dirty="0"/>
              <a:t>linear trend</a:t>
            </a:r>
          </a:p>
          <a:p>
            <a:pPr lvl="2"/>
            <a:r>
              <a:rPr lang="en-US" dirty="0"/>
              <a:t>sin/cos cyclic behavior / trend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78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465" y="1825625"/>
            <a:ext cx="865761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Class (Normal Class Time)</a:t>
            </a:r>
          </a:p>
          <a:p>
            <a:r>
              <a:rPr lang="en-US" dirty="0"/>
              <a:t>(Submit to 2ds and email):</a:t>
            </a:r>
          </a:p>
          <a:p>
            <a:pPr lvl="1"/>
            <a:r>
              <a:rPr lang="en-US" dirty="0"/>
              <a:t>Matching</a:t>
            </a:r>
          </a:p>
          <a:p>
            <a:pPr lvl="1"/>
            <a:r>
              <a:rPr lang="en-US" dirty="0"/>
              <a:t>Multiple Choice</a:t>
            </a:r>
          </a:p>
          <a:p>
            <a:pPr lvl="1"/>
            <a:r>
              <a:rPr lang="en-US" dirty="0"/>
              <a:t>Free Response</a:t>
            </a:r>
          </a:p>
          <a:p>
            <a:pPr lvl="1"/>
            <a:r>
              <a:rPr lang="en-US" dirty="0"/>
              <a:t>Calculation </a:t>
            </a:r>
          </a:p>
          <a:p>
            <a:pPr lvl="1"/>
            <a:endParaRPr lang="en-US" dirty="0"/>
          </a:p>
          <a:p>
            <a:r>
              <a:rPr lang="en-US" dirty="0"/>
              <a:t>Take Home (Due Saturday June 27</a:t>
            </a:r>
            <a:r>
              <a:rPr lang="en-US" baseline="30000" dirty="0"/>
              <a:t>th</a:t>
            </a:r>
            <a:r>
              <a:rPr lang="en-US" dirty="0"/>
              <a:t>11:59pm Central) (Submit to 2ds and email):</a:t>
            </a:r>
          </a:p>
          <a:p>
            <a:pPr lvl="1"/>
            <a:r>
              <a:rPr lang="en-US" dirty="0"/>
              <a:t>You will be given a dataset to analyze. </a:t>
            </a:r>
          </a:p>
          <a:p>
            <a:pPr lvl="1"/>
            <a:r>
              <a:rPr lang="en-US" dirty="0"/>
              <a:t>There may be a more complex calculation as well.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08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00113-F406-924F-8DEA-3CFBDCD9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 for the Midterm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8E8A-2242-5B46-840C-4B6F4C31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80-90% should be from HWs and For Live Session Assignments.</a:t>
            </a:r>
          </a:p>
          <a:p>
            <a:r>
              <a:rPr lang="en-US" dirty="0"/>
              <a:t>10% - 20% will be based on HWs and For Live Session Assignments but may require putting two or more of these ideas together to solve a larger problem. 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612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CBD3-6355-7F4F-BDAD-947A8AD3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C78F-B8C0-6A40-86A9-717BC4C9B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06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1442" y="4214857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3031" y="4337521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2778" y="4359823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45" y="4378337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90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5321-2A90-044C-BD9C-56F5B265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" y="365126"/>
            <a:ext cx="8856921" cy="1325563"/>
          </a:xfrm>
        </p:spPr>
        <p:txBody>
          <a:bodyPr/>
          <a:lstStyle/>
          <a:p>
            <a:r>
              <a:rPr lang="en-US" dirty="0"/>
              <a:t>Match the ACF to the Spectral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3B63-0DC7-9E49-849A-3832B033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99" y="2205664"/>
            <a:ext cx="1919635" cy="1164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6DCE2-71CC-D24C-8F55-5D5A67C6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083" y="2205664"/>
            <a:ext cx="1919635" cy="1164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C46DF-A18B-2346-93BF-8E6F82C5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598" y="2205664"/>
            <a:ext cx="1919635" cy="1164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AEA3C-D513-1841-95D4-7DD02AB5B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45" y="2205664"/>
            <a:ext cx="1919635" cy="1164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5FC300-8271-F74A-8DE9-E2E7E90EE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38" y="4300279"/>
            <a:ext cx="1937156" cy="1175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173B06-A080-8A4A-AA8B-7E5270A8D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3322" y="4300279"/>
            <a:ext cx="1937156" cy="117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96F272-7A1E-4445-8D5E-A07424DD6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077" y="4300279"/>
            <a:ext cx="1937156" cy="1175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3FB6BB-7F2D-E54F-A9E2-91CEBA68BD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45" y="4300279"/>
            <a:ext cx="1937157" cy="11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526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583</TotalTime>
  <Words>787</Words>
  <Application>Microsoft Macintosh PowerPoint</Application>
  <PresentationFormat>On-screen Show (4:3)</PresentationFormat>
  <Paragraphs>146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UNIT 8: Midterm</vt:lpstr>
      <vt:lpstr>Things to Know  (Not Comprehensive)</vt:lpstr>
      <vt:lpstr>Things to Know  (Not Comprehensive)</vt:lpstr>
      <vt:lpstr>Things to Know  (Not Comprehensive)</vt:lpstr>
      <vt:lpstr>Midterm Exam</vt:lpstr>
      <vt:lpstr>How To Study for the Midterm Exam</vt:lpstr>
      <vt:lpstr>Break Out 1</vt:lpstr>
      <vt:lpstr>Match the ACF to the Spectral Density</vt:lpstr>
      <vt:lpstr>Match the ACF to the Spectral Density</vt:lpstr>
      <vt:lpstr>END Break Out 1</vt:lpstr>
      <vt:lpstr>Break Out 2</vt:lpstr>
      <vt:lpstr>Match the Realization to the ACF or Spectral Density</vt:lpstr>
      <vt:lpstr>Match the Realization to the ACF or Spectral Density</vt:lpstr>
      <vt:lpstr>Which Set of 4 Realization Provides the Most Evidence that the data came from a stationary process?</vt:lpstr>
      <vt:lpstr>Which Set of 3 Realization Provides the Most Evidence that the data came from a stationary process?</vt:lpstr>
      <vt:lpstr>Which Criterion Favors Small Models (Models With Less Parameters)</vt:lpstr>
      <vt:lpstr>Which Criterion Favors Small Models (Models With Less Parameters)</vt:lpstr>
      <vt:lpstr>End Break Out 2</vt:lpstr>
      <vt:lpstr>Break Out 3</vt:lpstr>
      <vt:lpstr>Matching Forecasts to Models</vt:lpstr>
      <vt:lpstr>What is a difference between Burg and ML estimation? </vt:lpstr>
      <vt:lpstr>True or False</vt:lpstr>
      <vt:lpstr>End Break Out 3</vt:lpstr>
      <vt:lpstr>Match the Realization to the ACF or Spectral Density</vt:lpstr>
      <vt:lpstr>Match the Realization to the ACF or Spectral Density</vt:lpstr>
      <vt:lpstr>Which Set of 3 Realization Provides the Most Evidence that the data came from a stationary process?</vt:lpstr>
      <vt:lpstr>Which Set of 3 Realization Provides the Most Evidence that the data came from a stationary process?</vt:lpstr>
      <vt:lpstr>Which Criterion Favors Small Models (Models With Less Parameters)</vt:lpstr>
      <vt:lpstr>Which Criterion Favors Small Models (Models With Less Parameters)</vt:lpstr>
      <vt:lpstr>What is a difference between Burg and ML estimation? </vt:lpstr>
      <vt:lpstr>What is a difference between Burg and ML estimation?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8: Midterm</dc:title>
  <dc:creator>Microsoft Office User</dc:creator>
  <cp:lastModifiedBy>Microsoft Office User</cp:lastModifiedBy>
  <cp:revision>10</cp:revision>
  <dcterms:created xsi:type="dcterms:W3CDTF">2019-10-08T22:08:40Z</dcterms:created>
  <dcterms:modified xsi:type="dcterms:W3CDTF">2020-06-20T20:51:40Z</dcterms:modified>
</cp:coreProperties>
</file>

<file path=docProps/thumbnail.jpeg>
</file>